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4"/>
  </p:notesMasterIdLst>
  <p:sldIdLst>
    <p:sldId id="260" r:id="rId6"/>
    <p:sldId id="320" r:id="rId7"/>
    <p:sldId id="328" r:id="rId8"/>
    <p:sldId id="336" r:id="rId9"/>
    <p:sldId id="337" r:id="rId10"/>
    <p:sldId id="339" r:id="rId11"/>
    <p:sldId id="338" r:id="rId12"/>
    <p:sldId id="335" r:id="rId13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ELDON, Charlie (CENTRAL LONDON COMMUNITY HEALTHCARE NHS TRUST)" initials="SC(LCHNT" lastIdx="2" clrIdx="0">
    <p:extLst>
      <p:ext uri="{19B8F6BF-5375-455C-9EA6-DF929625EA0E}">
        <p15:presenceInfo xmlns:p15="http://schemas.microsoft.com/office/powerpoint/2012/main" userId="S::c.sheldon@nhs.net::8335c7c8-f62d-40b5-a023-989dc7ffe1d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FF66CC"/>
    <a:srgbClr val="99FF99"/>
    <a:srgbClr val="FFCC00"/>
    <a:srgbClr val="99FF66"/>
    <a:srgbClr val="CCFFCC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9675" autoAdjust="0"/>
  </p:normalViewPr>
  <p:slideViewPr>
    <p:cSldViewPr>
      <p:cViewPr varScale="1">
        <p:scale>
          <a:sx n="87" d="100"/>
          <a:sy n="87" d="100"/>
        </p:scale>
        <p:origin x="222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547A2DB-E28E-44FB-9E1C-B877E88EE25B}" type="datetimeFigureOut">
              <a:rPr lang="en-GB"/>
              <a:pPr>
                <a:defRPr/>
              </a:pPr>
              <a:t>07/02/2023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7BF8D5-2ABD-449D-81A5-6EFDFC19D0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2115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0B90C7-6D65-4D1B-A5B3-409221E95096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7BF8D5-2ABD-449D-81A5-6EFDFC19D06D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17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7BF8D5-2ABD-449D-81A5-6EFDFC19D06D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7216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7BF8D5-2ABD-449D-81A5-6EFDFC19D06D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9562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7BF8D5-2ABD-449D-81A5-6EFDFC19D06D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0915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7BF8D5-2ABD-449D-81A5-6EFDFC19D06D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2804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7BF8D5-2ABD-449D-81A5-6EFDFC19D06D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777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7BF8D5-2ABD-449D-81A5-6EFDFC19D06D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5887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41" t="11899" r="4028" b="16707"/>
          <a:stretch>
            <a:fillRect/>
          </a:stretch>
        </p:blipFill>
        <p:spPr bwMode="auto">
          <a:xfrm>
            <a:off x="5295900" y="244475"/>
            <a:ext cx="3513138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876" y="2348880"/>
            <a:ext cx="5541595" cy="4301877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 userDrawn="1"/>
        </p:nvSpPr>
        <p:spPr bwMode="auto">
          <a:xfrm>
            <a:off x="467172" y="5635625"/>
            <a:ext cx="7273925" cy="8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marL="0" indent="0" algn="l" rtl="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69888" indent="-192088" algn="l" rtl="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bg2"/>
                </a:solidFill>
                <a:latin typeface="+mn-lt"/>
                <a:cs typeface="+mn-cs"/>
              </a:defRPr>
            </a:lvl2pPr>
            <a:lvl3pPr marL="600075" indent="-228600" algn="l" rtl="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bg2"/>
                </a:solidFill>
                <a:latin typeface="+mn-lt"/>
                <a:cs typeface="+mn-cs"/>
              </a:defRPr>
            </a:lvl3pPr>
            <a:lvl4pPr marL="830263" indent="-228600" algn="l" rtl="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bg2"/>
                </a:solidFill>
                <a:latin typeface="+mn-lt"/>
                <a:cs typeface="+mn-cs"/>
              </a:defRPr>
            </a:lvl4pPr>
            <a:lvl5pPr marL="1060450" indent="-228600" algn="l" rtl="0" eaLnBrk="0" fontAlgn="base" hangingPunct="0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2"/>
                </a:solidFill>
                <a:latin typeface="+mn-lt"/>
                <a:cs typeface="+mn-cs"/>
              </a:defRPr>
            </a:lvl5pPr>
            <a:lvl6pPr marL="1517650" indent="-228600" algn="l" rtl="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2"/>
                </a:solidFill>
                <a:latin typeface="+mn-lt"/>
                <a:cs typeface="+mn-cs"/>
              </a:defRPr>
            </a:lvl6pPr>
            <a:lvl7pPr marL="1974850" indent="-228600" algn="l" rtl="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2"/>
                </a:solidFill>
                <a:latin typeface="+mn-lt"/>
                <a:cs typeface="+mn-cs"/>
              </a:defRPr>
            </a:lvl7pPr>
            <a:lvl8pPr marL="2432050" indent="-228600" algn="l" rtl="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2"/>
                </a:solidFill>
                <a:latin typeface="+mn-lt"/>
                <a:cs typeface="+mn-cs"/>
              </a:defRPr>
            </a:lvl8pPr>
            <a:lvl9pPr marL="2889250" indent="-228600" algn="l" rtl="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en-GB" sz="1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Your healthcare closer to home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819771"/>
            <a:ext cx="4320480" cy="79223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ts val="5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400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3116064"/>
            <a:ext cx="4248472" cy="88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70C0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2023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5FD6F-2D7F-4562-8DD7-F40EFE6BD3F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17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769C2-4404-413B-BA11-46D5644881B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706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51852-6B0C-4D38-82C6-C0B28C43B4E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201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E963E-DB29-46B7-A1AE-620E11D16C0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291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013F3-CFB6-413F-A5C6-96B96E5173E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3113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68"/>
          <a:stretch>
            <a:fillRect/>
          </a:stretch>
        </p:blipFill>
        <p:spPr bwMode="auto">
          <a:xfrm>
            <a:off x="0" y="4221163"/>
            <a:ext cx="9144000" cy="240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1340768"/>
            <a:ext cx="8641655" cy="5256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52413"/>
            <a:ext cx="4942780" cy="800323"/>
          </a:xfrm>
        </p:spPr>
        <p:txBody>
          <a:bodyPr>
            <a:noAutofit/>
          </a:bodyPr>
          <a:lstStyle>
            <a:lvl1pPr algn="l">
              <a:defRPr sz="3200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fld id="{143C3DDB-462F-420F-9B4B-4C50B8ACC7A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68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68"/>
          <a:stretch>
            <a:fillRect/>
          </a:stretch>
        </p:blipFill>
        <p:spPr bwMode="auto">
          <a:xfrm>
            <a:off x="0" y="4221163"/>
            <a:ext cx="9144000" cy="240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52413"/>
            <a:ext cx="8712968" cy="800323"/>
          </a:xfrm>
        </p:spPr>
        <p:txBody>
          <a:bodyPr>
            <a:noAutofit/>
          </a:bodyPr>
          <a:lstStyle>
            <a:lvl1pPr algn="l">
              <a:defRPr sz="3600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1340768"/>
            <a:ext cx="8641655" cy="5256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AA4AF-2066-4B20-8D83-BD6D7B73C7B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1246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52413"/>
            <a:ext cx="8712968" cy="800323"/>
          </a:xfrm>
        </p:spPr>
        <p:txBody>
          <a:bodyPr>
            <a:noAutofit/>
          </a:bodyPr>
          <a:lstStyle>
            <a:lvl1pPr algn="l">
              <a:defRPr sz="3600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1340768"/>
            <a:ext cx="8641655" cy="5256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25FDF-A642-4218-916B-AE88DBBDD5C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76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CD5D6-4727-413C-A4A6-6EF320DC02E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492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B1F3B-CA41-468B-BA92-CD8BB1BCCA6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3963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ECCD-E7E2-4E6B-BBC8-8C4A6A8437C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816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5E88B-645F-42BC-B43D-0FF3E1774E8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468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8DF52-CC34-4BCF-83E7-FEC44FA4326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24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04025" y="6381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70C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256A2B-772F-49F8-8077-BA2C1B5B060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9" r:id="rId1"/>
    <p:sldLayoutId id="2147485420" r:id="rId2"/>
    <p:sldLayoutId id="2147485421" r:id="rId3"/>
    <p:sldLayoutId id="2147485418" r:id="rId4"/>
    <p:sldLayoutId id="2147485422" r:id="rId5"/>
    <p:sldLayoutId id="2147485423" r:id="rId6"/>
    <p:sldLayoutId id="2147485424" r:id="rId7"/>
    <p:sldLayoutId id="2147485425" r:id="rId8"/>
    <p:sldLayoutId id="2147485426" r:id="rId9"/>
    <p:sldLayoutId id="2147485427" r:id="rId10"/>
    <p:sldLayoutId id="2147485428" r:id="rId11"/>
    <p:sldLayoutId id="2147485429" r:id="rId12"/>
    <p:sldLayoutId id="2147485430" r:id="rId13"/>
    <p:sldLayoutId id="2147485431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70C0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s://www.cqc.org.uk/provider/RYX/inspection-summary#chsadult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4530" y="548680"/>
            <a:ext cx="2023791" cy="834468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251520" y="1412776"/>
            <a:ext cx="7776864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marR="0" indent="0" algn="l" defTabSz="914400" rtl="0" eaLnBrk="0" fontAlgn="base" latinLnBrk="0" hangingPunct="0">
              <a:lnSpc>
                <a:spcPts val="5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400" kern="120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70C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3200" b="1" dirty="0">
                <a:latin typeface="+mj-lt"/>
              </a:rPr>
              <a:t>CQC Inspection overview</a:t>
            </a:r>
          </a:p>
          <a:p>
            <a:pPr>
              <a:lnSpc>
                <a:spcPct val="100000"/>
              </a:lnSpc>
            </a:pPr>
            <a:r>
              <a:rPr lang="en-GB" sz="2400" b="1" dirty="0">
                <a:solidFill>
                  <a:srgbClr val="CC3399"/>
                </a:solidFill>
                <a:latin typeface="+mj-lt"/>
              </a:rPr>
              <a:t>CLCH Community Nursing (Harrow): 19-26 October 2022</a:t>
            </a:r>
            <a:endParaRPr lang="en-US" sz="3200" b="1" dirty="0">
              <a:solidFill>
                <a:srgbClr val="CC3399"/>
              </a:solidFill>
              <a:latin typeface="+mj-lt"/>
            </a:endParaRPr>
          </a:p>
        </p:txBody>
      </p:sp>
      <p:pic>
        <p:nvPicPr>
          <p:cNvPr id="5" name="Picture 4" descr="Map&#10;&#10;Description automatically generated with medium confidence">
            <a:extLst>
              <a:ext uri="{FF2B5EF4-FFF2-40B4-BE49-F238E27FC236}">
                <a16:creationId xmlns:a16="http://schemas.microsoft.com/office/drawing/2014/main" id="{18C8A7E9-48E8-4654-9132-BFB29A53A3C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026580"/>
            <a:ext cx="6348041" cy="357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704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C3DDB-462F-420F-9B4B-4C50B8ACC7AA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0" y="1412776"/>
            <a:ext cx="9143998" cy="611823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4505" tIns="37253" rIns="74505" bIns="3725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 flipV="1">
            <a:off x="-1" y="-2"/>
            <a:ext cx="9143997" cy="1412778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ctr"/>
          <a:lstStyle/>
          <a:p>
            <a:pPr algn="ctr"/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06712" y="548680"/>
            <a:ext cx="66759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Inspection scope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49" t="3677" r="1794" b="85208"/>
          <a:stretch/>
        </p:blipFill>
        <p:spPr bwMode="auto">
          <a:xfrm>
            <a:off x="7077451" y="476672"/>
            <a:ext cx="1815029" cy="749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39552" y="2132856"/>
            <a:ext cx="8064896" cy="449360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t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GB" sz="1400" b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9679DE-50AA-4AB1-96F8-06B551124C8E}"/>
              </a:ext>
            </a:extLst>
          </p:cNvPr>
          <p:cNvSpPr/>
          <p:nvPr/>
        </p:nvSpPr>
        <p:spPr>
          <a:xfrm>
            <a:off x="251520" y="1772816"/>
            <a:ext cx="8704469" cy="3763525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t"/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Community Nursing teams in Harrow (all 3 localities)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Focused inspection on the ‘</a:t>
            </a:r>
            <a:r>
              <a:rPr lang="en-GB" sz="2800" i="1" dirty="0">
                <a:solidFill>
                  <a:schemeClr val="bg1"/>
                </a:solidFill>
              </a:rPr>
              <a:t>Safe’ </a:t>
            </a:r>
            <a:r>
              <a:rPr lang="en-GB" sz="2800" dirty="0">
                <a:solidFill>
                  <a:schemeClr val="bg1"/>
                </a:solidFill>
              </a:rPr>
              <a:t>domain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To review how improvements had been implemented following an incident in 2021 where a member of staff did not follow the correct procedures.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36 hrs notice provided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Visited two major staff bases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Also spoke to staff in the Harrow Tissue Viability, Podiatry and Rapid Response services</a:t>
            </a:r>
          </a:p>
        </p:txBody>
      </p:sp>
    </p:spTree>
    <p:extLst>
      <p:ext uri="{BB962C8B-B14F-4D97-AF65-F5344CB8AC3E}">
        <p14:creationId xmlns:p14="http://schemas.microsoft.com/office/powerpoint/2010/main" val="1194501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C3DDB-462F-420F-9B4B-4C50B8ACC7AA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0" y="1412776"/>
            <a:ext cx="9143998" cy="611823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4505" tIns="37253" rIns="74505" bIns="3725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 flipV="1">
            <a:off x="-1" y="-2"/>
            <a:ext cx="9143997" cy="1412778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ctr"/>
          <a:lstStyle/>
          <a:p>
            <a:pPr algn="ctr"/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44305" y="499319"/>
            <a:ext cx="66759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Inspection content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49" t="3677" r="1794" b="85208"/>
          <a:stretch/>
        </p:blipFill>
        <p:spPr bwMode="auto">
          <a:xfrm>
            <a:off x="7077451" y="332656"/>
            <a:ext cx="1815029" cy="749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39552" y="2132856"/>
            <a:ext cx="8064896" cy="449360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t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GB" sz="1400" b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9679DE-50AA-4AB1-96F8-06B551124C8E}"/>
              </a:ext>
            </a:extLst>
          </p:cNvPr>
          <p:cNvSpPr/>
          <p:nvPr/>
        </p:nvSpPr>
        <p:spPr>
          <a:xfrm>
            <a:off x="9730" y="1609691"/>
            <a:ext cx="9136517" cy="73918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t"/>
          <a:lstStyle/>
          <a:p>
            <a:pPr marL="728663" indent="-45720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Staff (x25) at all levels in all localities interviewed</a:t>
            </a:r>
          </a:p>
          <a:p>
            <a:pPr marL="728663" indent="-45720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Focus groups held with nurses</a:t>
            </a:r>
          </a:p>
          <a:p>
            <a:pPr marL="728663" indent="-45720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Observed care provided to patients at home (x3)</a:t>
            </a:r>
          </a:p>
          <a:p>
            <a:pPr marL="728663" indent="-45720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Attended handover meetings and Quality Forum</a:t>
            </a:r>
          </a:p>
          <a:p>
            <a:pPr marL="728663" indent="-45720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Patient records (x19) reviewed</a:t>
            </a:r>
          </a:p>
          <a:p>
            <a:pPr marL="728663" indent="-45720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Staffing, Vacancies and Caseloads reviewed</a:t>
            </a:r>
          </a:p>
          <a:p>
            <a:pPr marL="728663" indent="-45720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Policies and procedures reviewed</a:t>
            </a:r>
          </a:p>
          <a:p>
            <a:pPr marL="728663" indent="-45720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Training records reviewed</a:t>
            </a:r>
          </a:p>
          <a:p>
            <a:pPr marL="728663" indent="-45720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Cleaning records reviewed</a:t>
            </a:r>
          </a:p>
          <a:p>
            <a:pPr marL="728663" indent="-45720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Data requests (x20) submitted after the inspection</a:t>
            </a:r>
          </a:p>
          <a:p>
            <a:pPr marL="271463" indent="27146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264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C3DDB-462F-420F-9B4B-4C50B8ACC7AA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-11603" y="1409355"/>
            <a:ext cx="9143998" cy="611823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4505" tIns="37253" rIns="74505" bIns="3725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 flipV="1">
            <a:off x="-1" y="-2"/>
            <a:ext cx="9143997" cy="1412778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ctr"/>
          <a:lstStyle/>
          <a:p>
            <a:pPr algn="ctr"/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319956"/>
            <a:ext cx="66759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Positive findings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49" t="3677" r="1794" b="85208"/>
          <a:stretch/>
        </p:blipFill>
        <p:spPr bwMode="auto">
          <a:xfrm>
            <a:off x="7077451" y="332656"/>
            <a:ext cx="1815029" cy="749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39552" y="2132856"/>
            <a:ext cx="8064896" cy="449360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t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GB" sz="1400" b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9679DE-50AA-4AB1-96F8-06B551124C8E}"/>
              </a:ext>
            </a:extLst>
          </p:cNvPr>
          <p:cNvSpPr/>
          <p:nvPr/>
        </p:nvSpPr>
        <p:spPr>
          <a:xfrm>
            <a:off x="-180527" y="1412775"/>
            <a:ext cx="9323430" cy="533409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t"/>
          <a:lstStyle/>
          <a:p>
            <a:pPr marL="271463">
              <a:spcBef>
                <a:spcPts val="0"/>
              </a:spcBef>
              <a:spcAft>
                <a:spcPts val="0"/>
              </a:spcAft>
            </a:pPr>
            <a:endParaRPr lang="en-GB" sz="1200" b="1" dirty="0">
              <a:solidFill>
                <a:schemeClr val="bg1"/>
              </a:solidFill>
            </a:endParaRPr>
          </a:p>
          <a:p>
            <a:pPr marL="533400" indent="-261938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bg1"/>
                </a:solidFill>
              </a:rPr>
              <a:t>Statutory and mandatory training uptake was high</a:t>
            </a:r>
          </a:p>
          <a:p>
            <a:pPr marL="533400" indent="-261938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bg1"/>
                </a:solidFill>
              </a:rPr>
              <a:t>Staff were trained how to protect patients from abuse</a:t>
            </a:r>
          </a:p>
          <a:p>
            <a:pPr marL="533400" indent="-261938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bg1"/>
                </a:solidFill>
              </a:rPr>
              <a:t>Infection risk was managed well and appropriate controls were in place</a:t>
            </a:r>
          </a:p>
          <a:p>
            <a:pPr marL="533400" indent="-261938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bg1"/>
                </a:solidFill>
              </a:rPr>
              <a:t>Clinical waste was managed well by staff</a:t>
            </a:r>
          </a:p>
          <a:p>
            <a:pPr marL="533400" indent="-261938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bg1"/>
                </a:solidFill>
              </a:rPr>
              <a:t>Staff took precautions and actions to protect themselves and patients</a:t>
            </a:r>
          </a:p>
          <a:p>
            <a:pPr marL="533400" indent="-261938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bg1"/>
                </a:solidFill>
              </a:rPr>
              <a:t>Medicine storage and prescription systems/processes were in place</a:t>
            </a:r>
          </a:p>
          <a:p>
            <a:pPr marL="533400" indent="-261938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bg1"/>
                </a:solidFill>
              </a:rPr>
              <a:t>Staff knew how and when to report patient safety incidents</a:t>
            </a:r>
          </a:p>
          <a:p>
            <a:pPr marL="533400" indent="-261938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bg1"/>
                </a:solidFill>
              </a:rPr>
              <a:t>Managers investigated incidents and shared lessons learned</a:t>
            </a:r>
          </a:p>
          <a:p>
            <a:pPr marL="533400" indent="-261938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bg1"/>
                </a:solidFill>
              </a:rPr>
              <a:t>When things went wrong staff apologised and gave suitable support</a:t>
            </a:r>
          </a:p>
          <a:p>
            <a:pPr marL="533400" indent="-261938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bg1"/>
                </a:solidFill>
              </a:rPr>
              <a:t>Actions from patient safety alerts were implemented and monitored</a:t>
            </a:r>
          </a:p>
        </p:txBody>
      </p:sp>
    </p:spTree>
    <p:extLst>
      <p:ext uri="{BB962C8B-B14F-4D97-AF65-F5344CB8AC3E}">
        <p14:creationId xmlns:p14="http://schemas.microsoft.com/office/powerpoint/2010/main" val="3198010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C3DDB-462F-420F-9B4B-4C50B8ACC7AA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097" y="1409355"/>
            <a:ext cx="9143998" cy="611823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4505" tIns="37253" rIns="74505" bIns="3725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 flipV="1">
            <a:off x="-1" y="-2"/>
            <a:ext cx="9143997" cy="1412778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ctr"/>
          <a:lstStyle/>
          <a:p>
            <a:pPr algn="ctr"/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319956"/>
            <a:ext cx="66759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Areas for Improvement 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49" t="3677" r="1794" b="85208"/>
          <a:stretch/>
        </p:blipFill>
        <p:spPr bwMode="auto">
          <a:xfrm>
            <a:off x="7077451" y="332656"/>
            <a:ext cx="1815029" cy="749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39552" y="2132856"/>
            <a:ext cx="8064896" cy="449360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t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GB" sz="1400" b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9679DE-50AA-4AB1-96F8-06B551124C8E}"/>
              </a:ext>
            </a:extLst>
          </p:cNvPr>
          <p:cNvSpPr/>
          <p:nvPr/>
        </p:nvSpPr>
        <p:spPr>
          <a:xfrm>
            <a:off x="-1100" y="1412776"/>
            <a:ext cx="9105046" cy="5125268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t"/>
          <a:lstStyle/>
          <a:p>
            <a:pPr marL="728663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The service did not have enough nursing staff</a:t>
            </a:r>
          </a:p>
          <a:p>
            <a:pPr marL="728663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All locality teams had high vacancies which put staff under pressure [CQC noted that staffing levels had recently been increased and that there was an active recruitment campaign]</a:t>
            </a:r>
          </a:p>
          <a:p>
            <a:pPr marL="728663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Records not always completed with enough detail</a:t>
            </a:r>
          </a:p>
          <a:p>
            <a:pPr marL="728663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Some handover meetings were brief and lacking in detail.</a:t>
            </a:r>
          </a:p>
          <a:p>
            <a:pPr marL="728663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Lack of leadership oversight on a case of neglect [which should have been reported to the local authority]</a:t>
            </a:r>
          </a:p>
          <a:p>
            <a:pPr marL="728663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Audits and supervised visits were not occurring regularly</a:t>
            </a:r>
          </a:p>
          <a:p>
            <a:pPr marL="728663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Capacity decisions were not consistently documented</a:t>
            </a:r>
          </a:p>
          <a:p>
            <a:pPr marL="728663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Referrals for potential neglect not always made to the local authority</a:t>
            </a:r>
          </a:p>
        </p:txBody>
      </p:sp>
    </p:spTree>
    <p:extLst>
      <p:ext uri="{BB962C8B-B14F-4D97-AF65-F5344CB8AC3E}">
        <p14:creationId xmlns:p14="http://schemas.microsoft.com/office/powerpoint/2010/main" val="547363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C3DDB-462F-420F-9B4B-4C50B8ACC7AA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097" y="1409355"/>
            <a:ext cx="9143998" cy="611823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4505" tIns="37253" rIns="74505" bIns="3725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 flipV="1">
            <a:off x="-1" y="-2"/>
            <a:ext cx="9143997" cy="1412778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ctr"/>
          <a:lstStyle/>
          <a:p>
            <a:pPr algn="ctr"/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319956"/>
            <a:ext cx="66759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Improvements identified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49" t="3677" r="1794" b="85208"/>
          <a:stretch/>
        </p:blipFill>
        <p:spPr bwMode="auto">
          <a:xfrm>
            <a:off x="7077451" y="332656"/>
            <a:ext cx="1815029" cy="749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39552" y="2132856"/>
            <a:ext cx="8064896" cy="449360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t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GB" sz="1400" b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9679DE-50AA-4AB1-96F8-06B551124C8E}"/>
              </a:ext>
            </a:extLst>
          </p:cNvPr>
          <p:cNvSpPr/>
          <p:nvPr/>
        </p:nvSpPr>
        <p:spPr>
          <a:xfrm>
            <a:off x="-36512" y="1556792"/>
            <a:ext cx="8882558" cy="1224136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t"/>
          <a:lstStyle/>
          <a:p>
            <a:pPr marL="271463">
              <a:spcBef>
                <a:spcPts val="0"/>
              </a:spcBef>
              <a:spcAft>
                <a:spcPts val="1400"/>
              </a:spcAft>
            </a:pPr>
            <a:r>
              <a:rPr lang="en-GB" sz="2400" dirty="0">
                <a:solidFill>
                  <a:schemeClr val="bg1"/>
                </a:solidFill>
              </a:rPr>
              <a:t>CQC set the Trust two actions that it </a:t>
            </a:r>
            <a:r>
              <a:rPr lang="en-GB" sz="2400" i="1" dirty="0">
                <a:solidFill>
                  <a:schemeClr val="bg1"/>
                </a:solidFill>
              </a:rPr>
              <a:t>‘must do’</a:t>
            </a:r>
            <a:r>
              <a:rPr lang="en-GB" sz="2400" dirty="0">
                <a:solidFill>
                  <a:schemeClr val="bg1"/>
                </a:solidFill>
              </a:rPr>
              <a:t> to improve and three actions that it </a:t>
            </a:r>
            <a:r>
              <a:rPr lang="en-GB" sz="2400" i="1" dirty="0">
                <a:solidFill>
                  <a:schemeClr val="bg1"/>
                </a:solidFill>
              </a:rPr>
              <a:t>‘should do’</a:t>
            </a:r>
            <a:r>
              <a:rPr lang="en-GB" sz="2400" dirty="0">
                <a:solidFill>
                  <a:schemeClr val="bg1"/>
                </a:solidFill>
              </a:rPr>
              <a:t> to improve. Action plans have been created to achieve the improvements required.</a:t>
            </a:r>
          </a:p>
        </p:txBody>
      </p:sp>
      <p:graphicFrame>
        <p:nvGraphicFramePr>
          <p:cNvPr id="2" name="Table 10">
            <a:extLst>
              <a:ext uri="{FF2B5EF4-FFF2-40B4-BE49-F238E27FC236}">
                <a16:creationId xmlns:a16="http://schemas.microsoft.com/office/drawing/2014/main" id="{B5F27881-7ADE-4948-9DD4-853F304817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702341"/>
              </p:ext>
            </p:extLst>
          </p:nvPr>
        </p:nvGraphicFramePr>
        <p:xfrm>
          <a:off x="107504" y="2936696"/>
          <a:ext cx="8882558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1279">
                  <a:extLst>
                    <a:ext uri="{9D8B030D-6E8A-4147-A177-3AD203B41FA5}">
                      <a16:colId xmlns:a16="http://schemas.microsoft.com/office/drawing/2014/main" val="2197888294"/>
                    </a:ext>
                  </a:extLst>
                </a:gridCol>
                <a:gridCol w="4441279">
                  <a:extLst>
                    <a:ext uri="{9D8B030D-6E8A-4147-A177-3AD203B41FA5}">
                      <a16:colId xmlns:a16="http://schemas.microsoft.com/office/drawing/2014/main" val="957706241"/>
                    </a:ext>
                  </a:extLst>
                </a:gridCol>
              </a:tblGrid>
              <a:tr h="447990">
                <a:tc>
                  <a:txBody>
                    <a:bodyPr/>
                    <a:lstStyle/>
                    <a:p>
                      <a:r>
                        <a:rPr lang="en-GB" sz="2400" dirty="0"/>
                        <a:t>Must Do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Should Do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084196"/>
                  </a:ext>
                </a:extLst>
              </a:tr>
              <a:tr h="684542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ensure that robust processes and systems are in place to safely meet the needs of the patients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ensure that all handovers include all necessary key information to keep patients safe.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711364"/>
                  </a:ext>
                </a:extLst>
              </a:tr>
              <a:tr h="684542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ensure that clinical documentation is completed in sufficient detail in the Harrow community nursing teams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ensure that formal assessments of patients capacity are appropriately recorded.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122214"/>
                  </a:ext>
                </a:extLst>
              </a:tr>
              <a:tr h="684542"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ensure staff report safeguarding concerns to the local authority when they are required to do so.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269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314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C3DDB-462F-420F-9B4B-4C50B8ACC7AA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097" y="1409355"/>
            <a:ext cx="9143998" cy="611823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4505" tIns="37253" rIns="74505" bIns="3725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 flipV="1">
            <a:off x="-1" y="-2"/>
            <a:ext cx="9143997" cy="1412778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ctr"/>
          <a:lstStyle/>
          <a:p>
            <a:pPr algn="ctr"/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319956"/>
            <a:ext cx="66759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Inspection outcome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49" t="3677" r="1794" b="85208"/>
          <a:stretch/>
        </p:blipFill>
        <p:spPr bwMode="auto">
          <a:xfrm>
            <a:off x="7077451" y="332656"/>
            <a:ext cx="1815029" cy="749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39552" y="2132856"/>
            <a:ext cx="8064896" cy="449360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t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GB" sz="1400" b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9679DE-50AA-4AB1-96F8-06B551124C8E}"/>
              </a:ext>
            </a:extLst>
          </p:cNvPr>
          <p:cNvSpPr/>
          <p:nvPr/>
        </p:nvSpPr>
        <p:spPr>
          <a:xfrm>
            <a:off x="-108520" y="2905835"/>
            <a:ext cx="9136517" cy="261139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t"/>
          <a:lstStyle/>
          <a:p>
            <a:pPr marL="728663" indent="-457200"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The rating in the </a:t>
            </a:r>
            <a:r>
              <a:rPr lang="en-GB" sz="2400" i="1" dirty="0">
                <a:solidFill>
                  <a:schemeClr val="bg1"/>
                </a:solidFill>
              </a:rPr>
              <a:t>‘Safe’</a:t>
            </a:r>
            <a:r>
              <a:rPr lang="en-GB" sz="2400" dirty="0">
                <a:solidFill>
                  <a:schemeClr val="bg1"/>
                </a:solidFill>
              </a:rPr>
              <a:t> domain for Community health services for adults has changed from </a:t>
            </a:r>
            <a:r>
              <a:rPr lang="en-GB" sz="2400" i="1" dirty="0">
                <a:solidFill>
                  <a:schemeClr val="bg1"/>
                </a:solidFill>
              </a:rPr>
              <a:t>‘Good’</a:t>
            </a:r>
            <a:r>
              <a:rPr lang="en-GB" sz="2400" dirty="0">
                <a:solidFill>
                  <a:schemeClr val="bg1"/>
                </a:solidFill>
              </a:rPr>
              <a:t> to </a:t>
            </a:r>
            <a:r>
              <a:rPr lang="en-GB" sz="2400" i="1" dirty="0">
                <a:solidFill>
                  <a:schemeClr val="bg1"/>
                </a:solidFill>
              </a:rPr>
              <a:t>‘Requires Improvement’</a:t>
            </a:r>
          </a:p>
          <a:p>
            <a:pPr marL="728663" indent="-457200"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The overall rating for the core service remains </a:t>
            </a:r>
            <a:r>
              <a:rPr lang="en-GB" sz="2400" i="1" dirty="0">
                <a:solidFill>
                  <a:schemeClr val="bg1"/>
                </a:solidFill>
              </a:rPr>
              <a:t>‘Good’</a:t>
            </a:r>
          </a:p>
          <a:p>
            <a:pPr marL="728663" indent="-457200"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The overall rating for the Trust remains </a:t>
            </a:r>
            <a:r>
              <a:rPr lang="en-GB" sz="2400" i="1" dirty="0">
                <a:solidFill>
                  <a:schemeClr val="bg1"/>
                </a:solidFill>
              </a:rPr>
              <a:t>‘Good’</a:t>
            </a:r>
          </a:p>
          <a:p>
            <a:pPr marL="728663" indent="-457200"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The full report can be viewed at: </a:t>
            </a:r>
            <a:r>
              <a:rPr lang="en-GB" sz="22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https://www.cqc.org.uk/provider/RYX/inspection-summary#chsadults</a:t>
            </a:r>
            <a:endParaRPr lang="en-GB" sz="2200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DB3AFE-0F7C-4764-BE0F-F7082D78BD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2245" y="1700808"/>
            <a:ext cx="8666997" cy="982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540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C3DDB-462F-420F-9B4B-4C50B8ACC7AA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972" y="1409355"/>
            <a:ext cx="9143998" cy="611823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4505" tIns="37253" rIns="74505" bIns="3725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 flipV="1">
            <a:off x="-1" y="-2"/>
            <a:ext cx="9143997" cy="1412778"/>
          </a:xfrm>
          <a:prstGeom prst="rect">
            <a:avLst/>
          </a:prstGeom>
          <a:solidFill>
            <a:srgbClr val="CC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ctr"/>
          <a:lstStyle/>
          <a:p>
            <a:pPr algn="ctr"/>
            <a:endParaRPr lang="en-GB" sz="1600" dirty="0"/>
          </a:p>
        </p:txBody>
      </p:sp>
      <p:sp>
        <p:nvSpPr>
          <p:cNvPr id="10" name="Rectangle 9"/>
          <p:cNvSpPr/>
          <p:nvPr/>
        </p:nvSpPr>
        <p:spPr>
          <a:xfrm>
            <a:off x="539552" y="2132856"/>
            <a:ext cx="8064896" cy="449360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t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GB" sz="1400" b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9679DE-50AA-4AB1-96F8-06B551124C8E}"/>
              </a:ext>
            </a:extLst>
          </p:cNvPr>
          <p:cNvSpPr/>
          <p:nvPr/>
        </p:nvSpPr>
        <p:spPr>
          <a:xfrm>
            <a:off x="9730" y="1609691"/>
            <a:ext cx="9136517" cy="73918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505" tIns="37253" rIns="74505" bIns="37253" rtlCol="0" anchor="t"/>
          <a:lstStyle/>
          <a:p>
            <a:pPr marL="271463">
              <a:spcBef>
                <a:spcPts val="0"/>
              </a:spcBef>
              <a:spcAft>
                <a:spcPts val="0"/>
              </a:spcAft>
            </a:pPr>
            <a:r>
              <a:rPr lang="en-GB" sz="2600" b="1" dirty="0">
                <a:solidFill>
                  <a:schemeClr val="bg1"/>
                </a:solidFill>
              </a:rPr>
              <a:t>Jackie Allain</a:t>
            </a:r>
          </a:p>
          <a:p>
            <a:pPr marL="271463">
              <a:spcBef>
                <a:spcPts val="0"/>
              </a:spcBef>
              <a:spcAft>
                <a:spcPts val="0"/>
              </a:spcAft>
            </a:pPr>
            <a:r>
              <a:rPr lang="en-GB" sz="2600" dirty="0">
                <a:solidFill>
                  <a:schemeClr val="bg1"/>
                </a:solidFill>
              </a:rPr>
              <a:t>Acting Director of Operations</a:t>
            </a:r>
          </a:p>
          <a:p>
            <a:pPr marL="271463">
              <a:spcBef>
                <a:spcPts val="0"/>
              </a:spcBef>
              <a:spcAft>
                <a:spcPts val="0"/>
              </a:spcAft>
            </a:pPr>
            <a:r>
              <a:rPr lang="en-GB" sz="2600" dirty="0">
                <a:solidFill>
                  <a:schemeClr val="bg1"/>
                </a:solidFill>
              </a:rPr>
              <a:t>j.allain@nhs.net</a:t>
            </a:r>
          </a:p>
          <a:p>
            <a:pPr marL="271463">
              <a:spcBef>
                <a:spcPts val="0"/>
              </a:spcBef>
              <a:spcAft>
                <a:spcPts val="0"/>
              </a:spcAft>
            </a:pPr>
            <a:endParaRPr lang="en-GB" sz="2600" dirty="0">
              <a:solidFill>
                <a:schemeClr val="bg1"/>
              </a:solidFill>
            </a:endParaRPr>
          </a:p>
          <a:p>
            <a:pPr marL="271463">
              <a:spcBef>
                <a:spcPts val="0"/>
              </a:spcBef>
              <a:spcAft>
                <a:spcPts val="0"/>
              </a:spcAft>
            </a:pPr>
            <a:r>
              <a:rPr lang="en-GB" sz="2600" b="1" dirty="0">
                <a:solidFill>
                  <a:schemeClr val="bg1"/>
                </a:solidFill>
              </a:rPr>
              <a:t>Patrick Laffey</a:t>
            </a:r>
          </a:p>
          <a:p>
            <a:pPr marL="271463">
              <a:spcBef>
                <a:spcPts val="0"/>
              </a:spcBef>
              <a:spcAft>
                <a:spcPts val="0"/>
              </a:spcAft>
            </a:pPr>
            <a:r>
              <a:rPr lang="en-GB" sz="2600" dirty="0">
                <a:solidFill>
                  <a:schemeClr val="bg1"/>
                </a:solidFill>
              </a:rPr>
              <a:t>Deputy Director of Operations</a:t>
            </a:r>
          </a:p>
          <a:p>
            <a:pPr marL="271463">
              <a:spcBef>
                <a:spcPts val="0"/>
              </a:spcBef>
              <a:spcAft>
                <a:spcPts val="0"/>
              </a:spcAft>
            </a:pPr>
            <a:r>
              <a:rPr lang="en-GB" sz="2600" dirty="0">
                <a:solidFill>
                  <a:schemeClr val="bg1"/>
                </a:solidFill>
              </a:rPr>
              <a:t>patrick.laffey@nhs.net</a:t>
            </a:r>
          </a:p>
          <a:p>
            <a:pPr marL="271463">
              <a:spcBef>
                <a:spcPts val="0"/>
              </a:spcBef>
              <a:spcAft>
                <a:spcPts val="0"/>
              </a:spcAft>
            </a:pPr>
            <a:endParaRPr lang="en-GB" sz="2600" dirty="0">
              <a:solidFill>
                <a:schemeClr val="bg1"/>
              </a:solidFill>
            </a:endParaRPr>
          </a:p>
          <a:p>
            <a:pPr marL="271463">
              <a:spcBef>
                <a:spcPts val="0"/>
              </a:spcBef>
              <a:spcAft>
                <a:spcPts val="0"/>
              </a:spcAft>
            </a:pPr>
            <a:r>
              <a:rPr lang="en-GB" sz="2600" b="1" dirty="0">
                <a:solidFill>
                  <a:schemeClr val="bg1"/>
                </a:solidFill>
              </a:rPr>
              <a:t>Sam Howard</a:t>
            </a:r>
          </a:p>
          <a:p>
            <a:pPr marL="271463">
              <a:spcBef>
                <a:spcPts val="0"/>
              </a:spcBef>
              <a:spcAft>
                <a:spcPts val="0"/>
              </a:spcAft>
            </a:pPr>
            <a:r>
              <a:rPr lang="en-GB" sz="2600" dirty="0">
                <a:solidFill>
                  <a:schemeClr val="bg1"/>
                </a:solidFill>
              </a:rPr>
              <a:t>Divisional Director of Nursing &amp; Therapies</a:t>
            </a:r>
          </a:p>
          <a:p>
            <a:pPr marL="271463">
              <a:spcBef>
                <a:spcPts val="0"/>
              </a:spcBef>
              <a:spcAft>
                <a:spcPts val="0"/>
              </a:spcAft>
            </a:pPr>
            <a:r>
              <a:rPr lang="en-GB" sz="2600" dirty="0">
                <a:solidFill>
                  <a:schemeClr val="bg1"/>
                </a:solidFill>
              </a:rPr>
              <a:t>samantha.howard@nhs.net</a:t>
            </a:r>
          </a:p>
          <a:p>
            <a:pPr marL="271463">
              <a:spcBef>
                <a:spcPts val="0"/>
              </a:spcBef>
              <a:spcAft>
                <a:spcPts val="0"/>
              </a:spcAft>
            </a:pPr>
            <a:endParaRPr lang="en-GB" sz="2800" dirty="0">
              <a:solidFill>
                <a:schemeClr val="bg1"/>
              </a:solidFill>
            </a:endParaRPr>
          </a:p>
          <a:p>
            <a:pPr marL="271463">
              <a:spcBef>
                <a:spcPts val="0"/>
              </a:spcBef>
              <a:spcAft>
                <a:spcPts val="0"/>
              </a:spcAft>
            </a:pP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C00827-3223-4F0B-B0FD-5F3FBDA2B08C}"/>
              </a:ext>
            </a:extLst>
          </p:cNvPr>
          <p:cNvSpPr txBox="1"/>
          <p:nvPr/>
        </p:nvSpPr>
        <p:spPr>
          <a:xfrm>
            <a:off x="9730" y="453965"/>
            <a:ext cx="6675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>
              <a:spcBef>
                <a:spcPts val="0"/>
              </a:spcBef>
              <a:spcAft>
                <a:spcPts val="0"/>
              </a:spcAft>
            </a:pPr>
            <a:r>
              <a:rPr lang="en-GB" sz="3600" b="1" dirty="0">
                <a:solidFill>
                  <a:schemeClr val="bg1"/>
                </a:solidFill>
              </a:rPr>
              <a:t>CLCH Outer North West Division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507B559A-3007-4524-8E92-20AA0ACD72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49" t="3677" r="1794" b="85208"/>
          <a:stretch/>
        </p:blipFill>
        <p:spPr bwMode="auto">
          <a:xfrm>
            <a:off x="7077451" y="332656"/>
            <a:ext cx="1815029" cy="749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9990175"/>
      </p:ext>
    </p:extLst>
  </p:cSld>
  <p:clrMapOvr>
    <a:masterClrMapping/>
  </p:clrMapOvr>
</p:sld>
</file>

<file path=ppt/theme/theme1.xml><?xml version="1.0" encoding="utf-8"?>
<a:theme xmlns:a="http://schemas.openxmlformats.org/drawingml/2006/main" name="CLCH Presentation Template_Aug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62BC918FF2854D8B692FCA27E7E337" ma:contentTypeVersion="1" ma:contentTypeDescription="Create a new document." ma:contentTypeScope="" ma:versionID="d944e6dd3476120e26fdcf710d4b3b2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C75FE4-D982-4EBB-9240-6BC6A6D82B4D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97D4EB4-30B0-4338-BD69-C365BA0A74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EB6C02-E2CF-40DD-BBA3-109CD8F5267A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F1D0AF26-4E67-45CC-AB60-C066582D13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CLCH Presentation Template_Aug2015</Template>
  <TotalTime>11864</TotalTime>
  <Words>591</Words>
  <Application>Microsoft Office PowerPoint</Application>
  <PresentationFormat>On-screen Show (4:3)</PresentationFormat>
  <Paragraphs>82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CLCH Presentation Template_Aug2015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Central London Community Healthcare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Skyguard device training presentation (with narration)</dc:title>
  <dc:creator>Tom Stevenson</dc:creator>
  <cp:lastModifiedBy>ALLISON, James (CENTRAL LONDON COMMUNITY HEALTHCARE NHS TRUST)</cp:lastModifiedBy>
  <cp:revision>648</cp:revision>
  <cp:lastPrinted>2015-08-06T13:35:15Z</cp:lastPrinted>
  <dcterms:created xsi:type="dcterms:W3CDTF">2015-08-10T16:06:43Z</dcterms:created>
  <dcterms:modified xsi:type="dcterms:W3CDTF">2023-02-07T17:31:07Z</dcterms:modified>
  <cp:contentStatus>Published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CLCHT-167-35</vt:lpwstr>
  </property>
  <property fmtid="{D5CDD505-2E9C-101B-9397-08002B2CF9AE}" pid="3" name="_dlc_DocIdItemGuid">
    <vt:lpwstr>7aab4d3b-97e8-41ac-8711-9d4641901be8</vt:lpwstr>
  </property>
  <property fmtid="{D5CDD505-2E9C-101B-9397-08002B2CF9AE}" pid="4" name="_dlc_DocIdUrl">
    <vt:lpwstr>http://srv-intranet/NonClinicalServices/Communications/_layouts/DocIdRedir.aspx?ID=CLCHT-167-35, CLCHT-167-35</vt:lpwstr>
  </property>
  <property fmtid="{D5CDD505-2E9C-101B-9397-08002B2CF9AE}" pid="5" name="ol_Department">
    <vt:lpwstr/>
  </property>
  <property fmtid="{D5CDD505-2E9C-101B-9397-08002B2CF9AE}" pid="6" name="ReportOwner">
    <vt:lpwstr>69</vt:lpwstr>
  </property>
  <property fmtid="{D5CDD505-2E9C-101B-9397-08002B2CF9AE}" pid="7" name="TaxKeyword">
    <vt:lpwstr/>
  </property>
  <property fmtid="{D5CDD505-2E9C-101B-9397-08002B2CF9AE}" pid="8" name="display_urn:schemas-microsoft-com:office:office#ReportOwner">
    <vt:lpwstr>Peter Sas</vt:lpwstr>
  </property>
  <property fmtid="{D5CDD505-2E9C-101B-9397-08002B2CF9AE}" pid="9" name="xd_Signature">
    <vt:lpwstr/>
  </property>
  <property fmtid="{D5CDD505-2E9C-101B-9397-08002B2CF9AE}" pid="10" name="Order">
    <vt:lpwstr>500.000000000000</vt:lpwstr>
  </property>
  <property fmtid="{D5CDD505-2E9C-101B-9397-08002B2CF9AE}" pid="11" name="TemplateUrl">
    <vt:lpwstr/>
  </property>
  <property fmtid="{D5CDD505-2E9C-101B-9397-08002B2CF9AE}" pid="12" name="xd_ProgID">
    <vt:lpwstr/>
  </property>
  <property fmtid="{D5CDD505-2E9C-101B-9397-08002B2CF9AE}" pid="13" name="ContentTypeId">
    <vt:lpwstr>0x010100ED62BC918FF2854D8B692FCA27E7E337</vt:lpwstr>
  </property>
  <property fmtid="{D5CDD505-2E9C-101B-9397-08002B2CF9AE}" pid="14" name="Team">
    <vt:lpwstr>773;#Communications|25cbece1-240f-495b-87c7-d17d25dbede7</vt:lpwstr>
  </property>
</Properties>
</file>